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8" r:id="rId4"/>
    <p:sldMasterId id="2147483699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y="5143500" cx="9144000"/>
  <p:notesSz cx="6858000" cy="9144000"/>
  <p:embeddedFontLst>
    <p:embeddedFont>
      <p:font typeface="Montserrat"/>
      <p:regular r:id="rId22"/>
      <p:bold r:id="rId23"/>
      <p:italic r:id="rId24"/>
      <p:boldItalic r:id="rId25"/>
    </p:embeddedFont>
    <p:embeddedFont>
      <p:font typeface="Montserrat Medium"/>
      <p:regular r:id="rId26"/>
      <p:bold r:id="rId27"/>
      <p:italic r:id="rId28"/>
      <p:boldItalic r:id="rId29"/>
    </p:embeddedFont>
    <p:embeddedFont>
      <p:font typeface="Montserrat ExtraBold"/>
      <p:bold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font" Target="fonts/Montserrat-regular.fntdata"/><Relationship Id="rId21" Type="http://schemas.openxmlformats.org/officeDocument/2006/relationships/slide" Target="slides/slide14.xml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MontserratMedium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MontserratMedium-italic.fntdata"/><Relationship Id="rId27" Type="http://schemas.openxmlformats.org/officeDocument/2006/relationships/font" Target="fonts/MontserratMedium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MontserratMedium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MontserratExtraBold-boldItalic.fntdata"/><Relationship Id="rId30" Type="http://schemas.openxmlformats.org/officeDocument/2006/relationships/font" Target="fonts/MontserratExtraBold-bold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439161a758_2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2439161a758_2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" name="Google Shape;241;g2439161a758_2_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439161a758_23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5" name="Google Shape;315;g2439161a758_23_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439161a758_23_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2" name="Google Shape;322;g2439161a758_23_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439161a758_1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439161a758_1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439161a758_23_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6" name="Google Shape;336;g2439161a758_23_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439161a758_1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439161a758_1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439161a758_7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g2439161a758_7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439161a758_13_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0" name="Google Shape;260;g2439161a758_13_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439161a758_18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7" name="Google Shape;267;g2439161a758_18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439161a758_23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Google Shape;274;g2439161a758_23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439161a758_23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2" name="Google Shape;282;g2439161a758_23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439161a758_23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0" name="Google Shape;290;g2439161a758_23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439161a758_23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8" name="Google Shape;298;g2439161a758_23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439161a758_23_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7" name="Google Shape;307;g2439161a758_23_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" type="tx">
  <p:cSld name="TITLE_AND_BOD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body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7" name="Google Shape;67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9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20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2" name="Google Shape;92;p20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3" name="Google Shape;93;p20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4" name="Google Shape;94;p20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2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6" name="Google Shape;106;p22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7" name="Google Shape;107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3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23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4" name="Google Shape;114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24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0" name="Google Shape;120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25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6" name="Google Shape;126;p2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TWO_COLUMNS" type="twoColTx">
  <p:cSld name="TITLE_AND_TWO_COLUMNS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/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31" name="Google Shape;131;p26"/>
          <p:cNvSpPr txBox="1"/>
          <p:nvPr>
            <p:ph idx="1" type="body"/>
          </p:nvPr>
        </p:nvSpPr>
        <p:spPr>
          <a:xfrm>
            <a:off x="3116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32" name="Google Shape;132;p26"/>
          <p:cNvSpPr txBox="1"/>
          <p:nvPr>
            <p:ph idx="2" type="body"/>
          </p:nvPr>
        </p:nvSpPr>
        <p:spPr>
          <a:xfrm>
            <a:off x="48323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33" name="Google Shape;133;p26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 1">
  <p:cSld name="TITLE_AND_BODY 2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/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36" name="Google Shape;136;p27"/>
          <p:cNvSpPr txBox="1"/>
          <p:nvPr>
            <p:ph idx="1" type="body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37" name="Google Shape;137;p27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/>
          <p:nvPr>
            <p:ph type="title"/>
          </p:nvPr>
        </p:nvSpPr>
        <p:spPr>
          <a:xfrm>
            <a:off x="282575" y="92869"/>
            <a:ext cx="82296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" name="Google Shape;140;p28"/>
          <p:cNvSpPr txBox="1"/>
          <p:nvPr>
            <p:ph idx="1" type="body"/>
          </p:nvPr>
        </p:nvSpPr>
        <p:spPr>
          <a:xfrm>
            <a:off x="282575" y="873650"/>
            <a:ext cx="8229600" cy="3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1475" lvl="0" marL="4572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250"/>
              <a:buChar char="●"/>
              <a:defRPr/>
            </a:lvl1pPr>
            <a:lvl2pPr indent="-371475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5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41" name="Google Shape;141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" type="tx">
  <p:cSld name="TITLE_AND_BOD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/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48" name="Google Shape;148;p30"/>
          <p:cNvSpPr txBox="1"/>
          <p:nvPr>
            <p:ph idx="1" type="body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9" name="Google Shape;149;p30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">
  <p:cSld name="TITLE_AND_BODY 2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/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52" name="Google Shape;152;p31"/>
          <p:cNvSpPr txBox="1"/>
          <p:nvPr>
            <p:ph idx="1" type="body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53" name="Google Shape;153;p31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TWO_COLUMNS" type="twoColTx">
  <p:cSld name="TITLE_AND_TWO_COLUMNS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/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56" name="Google Shape;156;p32"/>
          <p:cNvSpPr txBox="1"/>
          <p:nvPr>
            <p:ph idx="1" type="body"/>
          </p:nvPr>
        </p:nvSpPr>
        <p:spPr>
          <a:xfrm>
            <a:off x="3116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57" name="Google Shape;157;p32"/>
          <p:cNvSpPr txBox="1"/>
          <p:nvPr>
            <p:ph idx="2" type="body"/>
          </p:nvPr>
        </p:nvSpPr>
        <p:spPr>
          <a:xfrm>
            <a:off x="48323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58" name="Google Shape;158;p32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3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" type="titleOnly">
  <p:cSld name="TITLE_ONLY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 txBox="1"/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3" name="Google Shape;163;p34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" type="secHead">
  <p:cSld name="SECTION_HEADER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/>
          <p:nvPr>
            <p:ph type="title"/>
          </p:nvPr>
        </p:nvSpPr>
        <p:spPr>
          <a:xfrm>
            <a:off x="311699" y="2150849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6" name="Google Shape;166;p35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6"/>
          <p:cNvSpPr txBox="1"/>
          <p:nvPr>
            <p:ph type="title"/>
          </p:nvPr>
        </p:nvSpPr>
        <p:spPr>
          <a:xfrm>
            <a:off x="822960" y="274320"/>
            <a:ext cx="7521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9" name="Google Shape;169;p36"/>
          <p:cNvSpPr txBox="1"/>
          <p:nvPr>
            <p:ph idx="1" type="body"/>
          </p:nvPr>
        </p:nvSpPr>
        <p:spPr>
          <a:xfrm>
            <a:off x="822960" y="825471"/>
            <a:ext cx="7521000" cy="26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70" name="Google Shape;170;p36"/>
          <p:cNvSpPr txBox="1"/>
          <p:nvPr>
            <p:ph idx="10" type="dt"/>
          </p:nvPr>
        </p:nvSpPr>
        <p:spPr>
          <a:xfrm rot="-1985953">
            <a:off x="308933" y="4391234"/>
            <a:ext cx="1960664" cy="174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6"/>
          <p:cNvSpPr txBox="1"/>
          <p:nvPr>
            <p:ph idx="11" type="ftr"/>
          </p:nvPr>
        </p:nvSpPr>
        <p:spPr>
          <a:xfrm>
            <a:off x="3517514" y="4713842"/>
            <a:ext cx="47244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6"/>
          <p:cNvSpPr/>
          <p:nvPr>
            <p:ph idx="12" type="sldNum"/>
          </p:nvPr>
        </p:nvSpPr>
        <p:spPr>
          <a:xfrm>
            <a:off x="8401038" y="4628117"/>
            <a:ext cx="502800" cy="3771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25" lIns="9125" spcFirstLastPara="1" rIns="9125" wrap="square" tIns="91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7"/>
          <p:cNvSpPr txBox="1"/>
          <p:nvPr>
            <p:ph type="title"/>
          </p:nvPr>
        </p:nvSpPr>
        <p:spPr>
          <a:xfrm>
            <a:off x="282575" y="92869"/>
            <a:ext cx="82296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5" name="Google Shape;175;p37"/>
          <p:cNvSpPr txBox="1"/>
          <p:nvPr>
            <p:ph idx="1" type="body"/>
          </p:nvPr>
        </p:nvSpPr>
        <p:spPr>
          <a:xfrm>
            <a:off x="282575" y="873650"/>
            <a:ext cx="8229600" cy="3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1475" lvl="0" marL="4572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250"/>
              <a:buChar char="●"/>
              <a:defRPr/>
            </a:lvl1pPr>
            <a:lvl2pPr indent="-371475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5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76" name="Google Shape;176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8"/>
          <p:cNvSpPr txBox="1"/>
          <p:nvPr>
            <p:ph type="title"/>
          </p:nvPr>
        </p:nvSpPr>
        <p:spPr>
          <a:xfrm>
            <a:off x="311708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9" name="Google Shape;179;p38"/>
          <p:cNvSpPr txBox="1"/>
          <p:nvPr>
            <p:ph idx="1" type="body"/>
          </p:nvPr>
        </p:nvSpPr>
        <p:spPr>
          <a:xfrm>
            <a:off x="311699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0" name="Google Shape;180;p38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_COLUMN_TEXT">
  <p:cSld name="ONE_COLUMN_TEX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/>
          <p:cNvSpPr txBox="1"/>
          <p:nvPr>
            <p:ph type="title"/>
          </p:nvPr>
        </p:nvSpPr>
        <p:spPr>
          <a:xfrm>
            <a:off x="311699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83" name="Google Shape;183;p39"/>
          <p:cNvSpPr txBox="1"/>
          <p:nvPr>
            <p:ph idx="1" type="body"/>
          </p:nvPr>
        </p:nvSpPr>
        <p:spPr>
          <a:xfrm>
            <a:off x="311699" y="1389599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4" name="Google Shape;184;p39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_POINT">
  <p:cSld name="MAIN_POINT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0"/>
          <p:cNvSpPr txBox="1"/>
          <p:nvPr>
            <p:ph type="title"/>
          </p:nvPr>
        </p:nvSpPr>
        <p:spPr>
          <a:xfrm>
            <a:off x="490250" y="450149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87" name="Google Shape;187;p40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">
  <p:cSld name="SECTION_TITLE_AND_DESCRIPTION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91" name="Google Shape;191;p41"/>
          <p:cNvSpPr txBox="1"/>
          <p:nvPr>
            <p:ph idx="1" type="body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" name="Google Shape;192;p41"/>
          <p:cNvSpPr txBox="1"/>
          <p:nvPr>
            <p:ph idx="2" type="body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3" name="Google Shape;193;p41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_ONLY">
  <p:cSld name="CAPTION_ONLY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2"/>
          <p:cNvSpPr txBox="1"/>
          <p:nvPr>
            <p:ph idx="1" type="body"/>
          </p:nvPr>
        </p:nvSpPr>
        <p:spPr>
          <a:xfrm>
            <a:off x="311699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1pPr>
          </a:lstStyle>
          <a:p/>
        </p:txBody>
      </p:sp>
      <p:sp>
        <p:nvSpPr>
          <p:cNvPr id="196" name="Google Shape;196;p42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_NUMBER">
  <p:cSld name="BIG_NUMBER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3"/>
          <p:cNvSpPr txBox="1"/>
          <p:nvPr>
            <p:ph hasCustomPrompt="1" type="title"/>
          </p:nvPr>
        </p:nvSpPr>
        <p:spPr>
          <a:xfrm>
            <a:off x="311699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99" name="Google Shape;199;p43"/>
          <p:cNvSpPr txBox="1"/>
          <p:nvPr>
            <p:ph idx="1" type="body"/>
          </p:nvPr>
        </p:nvSpPr>
        <p:spPr>
          <a:xfrm>
            <a:off x="311699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0" name="Google Shape;200;p43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 2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4"/>
          <p:cNvSpPr txBox="1"/>
          <p:nvPr>
            <p:ph type="title"/>
          </p:nvPr>
        </p:nvSpPr>
        <p:spPr>
          <a:xfrm>
            <a:off x="311708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03" name="Google Shape;203;p44"/>
          <p:cNvSpPr txBox="1"/>
          <p:nvPr>
            <p:ph idx="1" type="body"/>
          </p:nvPr>
        </p:nvSpPr>
        <p:spPr>
          <a:xfrm>
            <a:off x="311699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4" name="Google Shape;204;p44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">
  <p:cSld name="SECTION_HEADER 2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5"/>
          <p:cNvSpPr txBox="1"/>
          <p:nvPr>
            <p:ph type="title"/>
          </p:nvPr>
        </p:nvSpPr>
        <p:spPr>
          <a:xfrm>
            <a:off x="311699" y="2150849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07" name="Google Shape;207;p45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TWO_COLUMNS">
  <p:cSld name="TITLE_AND_TWO_COLUMNS 2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6"/>
          <p:cNvSpPr txBox="1"/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10" name="Google Shape;210;p46"/>
          <p:cNvSpPr txBox="1"/>
          <p:nvPr>
            <p:ph idx="1" type="body"/>
          </p:nvPr>
        </p:nvSpPr>
        <p:spPr>
          <a:xfrm>
            <a:off x="3116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11" name="Google Shape;211;p46"/>
          <p:cNvSpPr txBox="1"/>
          <p:nvPr>
            <p:ph idx="2" type="body"/>
          </p:nvPr>
        </p:nvSpPr>
        <p:spPr>
          <a:xfrm>
            <a:off x="48323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12" name="Google Shape;212;p46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">
  <p:cSld name="TITLE_ONLY 2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7"/>
          <p:cNvSpPr txBox="1"/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15" name="Google Shape;215;p47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_COLUMN_TEXT">
  <p:cSld name="ONE_COLUMN_TEXT 2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8"/>
          <p:cNvSpPr txBox="1"/>
          <p:nvPr>
            <p:ph type="title"/>
          </p:nvPr>
        </p:nvSpPr>
        <p:spPr>
          <a:xfrm>
            <a:off x="311699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18" name="Google Shape;218;p48"/>
          <p:cNvSpPr txBox="1"/>
          <p:nvPr>
            <p:ph idx="1" type="body"/>
          </p:nvPr>
        </p:nvSpPr>
        <p:spPr>
          <a:xfrm>
            <a:off x="311699" y="1389599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19" name="Google Shape;219;p48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_POINT">
  <p:cSld name="MAIN_POINT 2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9"/>
          <p:cNvSpPr txBox="1"/>
          <p:nvPr>
            <p:ph type="title"/>
          </p:nvPr>
        </p:nvSpPr>
        <p:spPr>
          <a:xfrm>
            <a:off x="490250" y="450149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22" name="Google Shape;222;p49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">
  <p:cSld name="SECTION_TITLE_AND_DESCRIPTION 2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5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26" name="Google Shape;226;p50"/>
          <p:cNvSpPr txBox="1"/>
          <p:nvPr>
            <p:ph idx="1" type="body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27" name="Google Shape;227;p50"/>
          <p:cNvSpPr txBox="1"/>
          <p:nvPr>
            <p:ph idx="2" type="body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28" name="Google Shape;228;p50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_ONLY">
  <p:cSld name="CAPTION_ONLY 2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1"/>
          <p:cNvSpPr txBox="1"/>
          <p:nvPr>
            <p:ph idx="1" type="body"/>
          </p:nvPr>
        </p:nvSpPr>
        <p:spPr>
          <a:xfrm>
            <a:off x="311699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31" name="Google Shape;231;p51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_NUMBER">
  <p:cSld name="BIG_NUMBER 2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2"/>
          <p:cNvSpPr txBox="1"/>
          <p:nvPr>
            <p:ph type="title"/>
          </p:nvPr>
        </p:nvSpPr>
        <p:spPr>
          <a:xfrm>
            <a:off x="311699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34" name="Google Shape;234;p52"/>
          <p:cNvSpPr txBox="1"/>
          <p:nvPr>
            <p:ph idx="1" type="body"/>
          </p:nvPr>
        </p:nvSpPr>
        <p:spPr>
          <a:xfrm>
            <a:off x="311699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35" name="Google Shape;235;p52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2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3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49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25" Type="http://schemas.openxmlformats.org/officeDocument/2006/relationships/theme" Target="../theme/theme4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/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9"/>
          <p:cNvSpPr txBox="1"/>
          <p:nvPr>
            <p:ph idx="1" type="body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9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Relationship Id="rId4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"/>
            <a:ext cx="9144000" cy="5143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544" y="4263375"/>
            <a:ext cx="2430000" cy="37411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54"/>
          <p:cNvSpPr txBox="1"/>
          <p:nvPr/>
        </p:nvSpPr>
        <p:spPr>
          <a:xfrm>
            <a:off x="2603551" y="355350"/>
            <a:ext cx="3936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Программа повышения квалификации</a:t>
            </a:r>
            <a:endParaRPr b="0" i="0" sz="1400" u="none" cap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6" name="Google Shape;246;p54"/>
          <p:cNvSpPr/>
          <p:nvPr/>
        </p:nvSpPr>
        <p:spPr>
          <a:xfrm>
            <a:off x="473200" y="982050"/>
            <a:ext cx="78966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ru" sz="26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Тестировщик программного обеспечения</a:t>
            </a:r>
            <a:endParaRPr b="1" i="0" sz="2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7" name="Google Shape;247;p54"/>
          <p:cNvSpPr txBox="1"/>
          <p:nvPr/>
        </p:nvSpPr>
        <p:spPr>
          <a:xfrm>
            <a:off x="540550" y="1619875"/>
            <a:ext cx="8308800" cy="16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ru" sz="2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Итоговый проект </a:t>
            </a:r>
            <a:endParaRPr b="0" i="0" sz="27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ru" sz="2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“Комплексное тестирование платформы </a:t>
            </a:r>
            <a:r>
              <a:rPr lang="ru" sz="2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https://idemo.bspb.ru</a:t>
            </a:r>
            <a:r>
              <a:rPr b="0" i="0" lang="ru" sz="2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 b="0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54"/>
          <p:cNvSpPr txBox="1"/>
          <p:nvPr/>
        </p:nvSpPr>
        <p:spPr>
          <a:xfrm>
            <a:off x="44150" y="3525375"/>
            <a:ext cx="426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Преподаватель: Гриненко В.В.</a:t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54"/>
          <p:cNvSpPr txBox="1"/>
          <p:nvPr/>
        </p:nvSpPr>
        <p:spPr>
          <a:xfrm>
            <a:off x="4811199" y="3442575"/>
            <a:ext cx="4181100" cy="10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ru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Выполнил: </a:t>
            </a:r>
            <a:r>
              <a:rPr lang="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Виль Д.В</a:t>
            </a:r>
            <a:r>
              <a:rPr b="0" i="0" lang="ru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ru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Поток ТП-841</a:t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5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3"/>
          <p:cNvSpPr txBox="1"/>
          <p:nvPr>
            <p:ph type="title"/>
          </p:nvPr>
        </p:nvSpPr>
        <p:spPr>
          <a:xfrm>
            <a:off x="2909724" y="150725"/>
            <a:ext cx="303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" sz="220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Листинг автотеста</a:t>
            </a:r>
            <a:endParaRPr b="1" sz="220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p63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9" name="Google Shape;31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2575"/>
            <a:ext cx="8531950" cy="423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4"/>
          <p:cNvSpPr txBox="1"/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" sz="220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 выполнения автотеста</a:t>
            </a:r>
            <a:endParaRPr b="1" sz="220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" name="Google Shape;325;p64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26" name="Google Shape;32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5325"/>
            <a:ext cx="5524500" cy="38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5"/>
          <p:cNvSpPr txBox="1"/>
          <p:nvPr>
            <p:ph type="title"/>
          </p:nvPr>
        </p:nvSpPr>
        <p:spPr>
          <a:xfrm>
            <a:off x="1353000" y="406325"/>
            <a:ext cx="5748900" cy="5727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ru" sz="220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Анализ результатов тестирования</a:t>
            </a:r>
            <a:endParaRPr/>
          </a:p>
        </p:txBody>
      </p:sp>
      <p:sp>
        <p:nvSpPr>
          <p:cNvPr id="332" name="Google Shape;332;p65"/>
          <p:cNvSpPr txBox="1"/>
          <p:nvPr>
            <p:ph idx="1" type="body"/>
          </p:nvPr>
        </p:nvSpPr>
        <p:spPr>
          <a:xfrm>
            <a:off x="259125" y="1131425"/>
            <a:ext cx="8520600" cy="18180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     </a:t>
            </a:r>
            <a:r>
              <a:rPr lang="ru" sz="1400">
                <a:latin typeface="Montserrat"/>
                <a:ea typeface="Montserrat"/>
                <a:cs typeface="Montserrat"/>
                <a:sym typeface="Montserrat"/>
              </a:rPr>
              <a:t>В ходе проверки веб-платформы idemo.bspb.ru мной было написано 25 тест-кейсов. По результатам выявлено 3 проваленных и 2 блокирующих тест-кейса, заведено 5 баг-репортов.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latin typeface="Montserrat"/>
                <a:ea typeface="Montserrat"/>
                <a:cs typeface="Montserrat"/>
                <a:sym typeface="Montserrat"/>
              </a:rPr>
              <a:t>     На текущий момент необходимо исправить вышеуказанные ошибки, для полноценной работы данного веб-приложения. После исправления, провести регрессионное тестирование, в целях повышения качества и стабильности приложения.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3" name="Google Shape;33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4800" y="2949425"/>
            <a:ext cx="3669750" cy="203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6"/>
          <p:cNvSpPr txBox="1"/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20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Выводы об оптимальности выбранной стратегии тестирования</a:t>
            </a:r>
            <a:endParaRPr b="1" sz="220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20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" name="Google Shape;339;p66"/>
          <p:cNvSpPr txBox="1"/>
          <p:nvPr/>
        </p:nvSpPr>
        <p:spPr>
          <a:xfrm>
            <a:off x="629200" y="1189775"/>
            <a:ext cx="8082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Считаю, что </a:t>
            </a:r>
            <a:r>
              <a:rPr b="0" i="0" lang="ru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достаточно было провести функциональное, UI\UX тестирование. </a:t>
            </a: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</a:t>
            </a:r>
            <a:r>
              <a:rPr b="0" i="0" lang="ru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ри помощи применения техник тест дизайна </a:t>
            </a: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удалось</a:t>
            </a:r>
            <a:r>
              <a:rPr b="0" i="0" lang="ru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доби</a:t>
            </a: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ться</a:t>
            </a:r>
            <a:r>
              <a:rPr b="0" i="0" lang="ru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оптимальных результатов и максимизирова</a:t>
            </a: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ть</a:t>
            </a:r>
            <a:r>
              <a:rPr b="0" i="0" lang="ru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тестовое покрытие веб-приложения.</a:t>
            </a:r>
            <a:endParaRPr b="0" i="0" sz="24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p66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7"/>
          <p:cNvSpPr txBox="1"/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ru" sz="2400">
                <a:solidFill>
                  <a:srgbClr val="1E5CEC"/>
                </a:solidFill>
                <a:latin typeface="Montserrat"/>
                <a:ea typeface="Montserrat"/>
                <a:cs typeface="Montserrat"/>
                <a:sym typeface="Montserrat"/>
              </a:rPr>
              <a:t>Р</a:t>
            </a:r>
            <a:r>
              <a:rPr b="1" lang="ru" sz="2400">
                <a:solidFill>
                  <a:srgbClr val="1E5CEC"/>
                </a:solidFill>
                <a:latin typeface="Montserrat"/>
                <a:ea typeface="Montserrat"/>
                <a:cs typeface="Montserrat"/>
                <a:sym typeface="Montserrat"/>
              </a:rPr>
              <a:t>ефлексия</a:t>
            </a:r>
            <a:endParaRPr/>
          </a:p>
        </p:txBody>
      </p:sp>
      <p:sp>
        <p:nvSpPr>
          <p:cNvPr id="346" name="Google Shape;346;p67"/>
          <p:cNvSpPr txBox="1"/>
          <p:nvPr>
            <p:ph idx="1" type="body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	По итогам обучения могу сказать, что узнал много нового для себя. Курс помог систематизировать знания, полученные при самостоятельном обучении. Понимаю, что это только начало и предстоит всегда обновлять знания по профессии.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	Благодарю за достойное обучение и спасибо за внимание!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5"/>
          <p:cNvSpPr txBox="1"/>
          <p:nvPr>
            <p:ph type="title"/>
          </p:nvPr>
        </p:nvSpPr>
        <p:spPr>
          <a:xfrm>
            <a:off x="2911450" y="298725"/>
            <a:ext cx="24495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25"/>
              <a:buFont typeface="Arial"/>
              <a:buNone/>
            </a:pPr>
            <a:r>
              <a:rPr b="1" lang="ru" sz="2425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Содержание</a:t>
            </a:r>
            <a:endParaRPr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p55"/>
          <p:cNvSpPr txBox="1"/>
          <p:nvPr/>
        </p:nvSpPr>
        <p:spPr>
          <a:xfrm>
            <a:off x="629200" y="1189775"/>
            <a:ext cx="80829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b="0" i="0" lang="ru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жизненного цикла тестирования ПО;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</a:t>
            </a:r>
            <a:r>
              <a:rPr b="0" i="0" lang="ru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методологии разработки ПО;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b="0" i="0" lang="ru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 (чек-лист, тест-кейсы, баг-репорты);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b="0" i="0" lang="ru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Применение техник тест-дизайна;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b="0" i="0" lang="ru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Листинг автотеста;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b="0" i="0" lang="ru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 выполнения автотеста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b="0" i="0" lang="ru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Анализ результатов тестирования выбранного приложения; 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b="0" i="0" lang="ru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Выводы об оптимальности выбранной стратегии тестирования.</a:t>
            </a:r>
            <a:endParaRPr b="0" i="0" sz="24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p55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6"/>
          <p:cNvSpPr txBox="1"/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" sz="220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жизненного цикла тестирования ПО</a:t>
            </a:r>
            <a:endParaRPr b="1" sz="220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" name="Google Shape;263;p56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64" name="Google Shape;26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2925"/>
            <a:ext cx="8582124" cy="42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7"/>
          <p:cNvSpPr txBox="1"/>
          <p:nvPr>
            <p:ph type="title"/>
          </p:nvPr>
        </p:nvSpPr>
        <p:spPr>
          <a:xfrm>
            <a:off x="802600" y="140225"/>
            <a:ext cx="66885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" sz="220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методологии разработки ПО</a:t>
            </a:r>
            <a:endParaRPr b="1" sz="220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p57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71" name="Google Shape;27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325" y="597250"/>
            <a:ext cx="7565949" cy="454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8"/>
          <p:cNvSpPr txBox="1"/>
          <p:nvPr>
            <p:ph type="title"/>
          </p:nvPr>
        </p:nvSpPr>
        <p:spPr>
          <a:xfrm>
            <a:off x="1234900" y="141025"/>
            <a:ext cx="606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" sz="220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документация: чек-лист</a:t>
            </a:r>
            <a:endParaRPr b="1" sz="220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p58"/>
          <p:cNvSpPr txBox="1"/>
          <p:nvPr/>
        </p:nvSpPr>
        <p:spPr>
          <a:xfrm rot="147">
            <a:off x="906225" y="869278"/>
            <a:ext cx="699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p58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79" name="Google Shape;27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43175"/>
            <a:ext cx="8286426" cy="444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9"/>
          <p:cNvSpPr txBox="1"/>
          <p:nvPr>
            <p:ph type="title"/>
          </p:nvPr>
        </p:nvSpPr>
        <p:spPr>
          <a:xfrm>
            <a:off x="1309425" y="159600"/>
            <a:ext cx="580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" sz="220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документация: тест-кейсы</a:t>
            </a:r>
            <a:endParaRPr b="1" sz="220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" name="Google Shape;285;p59"/>
          <p:cNvSpPr txBox="1"/>
          <p:nvPr/>
        </p:nvSpPr>
        <p:spPr>
          <a:xfrm>
            <a:off x="458725" y="239850"/>
            <a:ext cx="7689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59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87" name="Google Shape;28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32300"/>
            <a:ext cx="8839199" cy="421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0"/>
          <p:cNvSpPr txBox="1"/>
          <p:nvPr>
            <p:ph type="title"/>
          </p:nvPr>
        </p:nvSpPr>
        <p:spPr>
          <a:xfrm>
            <a:off x="1300425" y="140225"/>
            <a:ext cx="6321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" sz="220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документация: баг-репорты</a:t>
            </a:r>
            <a:endParaRPr b="1" sz="220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" name="Google Shape;293;p60"/>
          <p:cNvSpPr txBox="1"/>
          <p:nvPr/>
        </p:nvSpPr>
        <p:spPr>
          <a:xfrm>
            <a:off x="1139975" y="251225"/>
            <a:ext cx="614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p60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95" name="Google Shape;29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5325"/>
            <a:ext cx="8839200" cy="365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1"/>
          <p:cNvSpPr txBox="1"/>
          <p:nvPr>
            <p:ph type="title"/>
          </p:nvPr>
        </p:nvSpPr>
        <p:spPr>
          <a:xfrm>
            <a:off x="989050" y="159875"/>
            <a:ext cx="690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" sz="220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Применение техник тест-дизайна: чек лист</a:t>
            </a:r>
            <a:endParaRPr b="1" sz="220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p61"/>
          <p:cNvSpPr txBox="1"/>
          <p:nvPr/>
        </p:nvSpPr>
        <p:spPr>
          <a:xfrm>
            <a:off x="400600" y="270875"/>
            <a:ext cx="808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p61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03" name="Google Shape;30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84975"/>
            <a:ext cx="4419600" cy="4106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884975"/>
            <a:ext cx="4267199" cy="330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2"/>
          <p:cNvSpPr txBox="1"/>
          <p:nvPr>
            <p:ph type="title"/>
          </p:nvPr>
        </p:nvSpPr>
        <p:spPr>
          <a:xfrm>
            <a:off x="959225" y="83675"/>
            <a:ext cx="745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" sz="220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Применение техник тест-дизайна: тест-кейсы</a:t>
            </a:r>
            <a:endParaRPr b="1" sz="220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p62"/>
          <p:cNvSpPr txBox="1"/>
          <p:nvPr/>
        </p:nvSpPr>
        <p:spPr>
          <a:xfrm>
            <a:off x="601450" y="194675"/>
            <a:ext cx="808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p62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2" name="Google Shape;31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08775"/>
            <a:ext cx="8839199" cy="421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Другая 1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052EF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